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77" r:id="rId11"/>
    <p:sldId id="268" r:id="rId12"/>
    <p:sldId id="270" r:id="rId13"/>
    <p:sldId id="271" r:id="rId14"/>
    <p:sldId id="272" r:id="rId15"/>
    <p:sldId id="273" r:id="rId16"/>
    <p:sldId id="276" r:id="rId17"/>
    <p:sldId id="261" r:id="rId18"/>
    <p:sldId id="263" r:id="rId19"/>
    <p:sldId id="269" r:id="rId20"/>
    <p:sldId id="262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8A7"/>
    <a:srgbClr val="5C68A6"/>
    <a:srgbClr val="954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24F6B4-01D8-465B-B68E-A6D0196B8E7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6C2625DB-F662-4482-9407-A8C9E0007313}">
      <dgm:prSet phldrT="[Text]"/>
      <dgm:spPr/>
      <dgm:t>
        <a:bodyPr/>
        <a:lstStyle/>
        <a:p>
          <a:r>
            <a:rPr lang="en-GB" dirty="0"/>
            <a:t>Tokenization</a:t>
          </a:r>
        </a:p>
      </dgm:t>
    </dgm:pt>
    <dgm:pt modelId="{52ED63EE-02CE-4C71-840A-DC006989A96B}" type="parTrans" cxnId="{08112002-6118-4EAB-8BFE-9C05483D7DC4}">
      <dgm:prSet/>
      <dgm:spPr/>
      <dgm:t>
        <a:bodyPr/>
        <a:lstStyle/>
        <a:p>
          <a:endParaRPr lang="en-GB"/>
        </a:p>
      </dgm:t>
    </dgm:pt>
    <dgm:pt modelId="{17AEE9DB-9FED-429A-9C83-9930E7DFF1F0}" type="sibTrans" cxnId="{08112002-6118-4EAB-8BFE-9C05483D7DC4}">
      <dgm:prSet/>
      <dgm:spPr/>
      <dgm:t>
        <a:bodyPr/>
        <a:lstStyle/>
        <a:p>
          <a:endParaRPr lang="en-GB"/>
        </a:p>
      </dgm:t>
    </dgm:pt>
    <dgm:pt modelId="{CB3ECEF8-67D4-4BD5-9B63-DCB279B4E847}">
      <dgm:prSet phldrT="[Text]"/>
      <dgm:spPr/>
      <dgm:t>
        <a:bodyPr/>
        <a:lstStyle/>
        <a:p>
          <a:r>
            <a:rPr lang="en-GB" dirty="0"/>
            <a:t>Lemmatization</a:t>
          </a:r>
        </a:p>
      </dgm:t>
    </dgm:pt>
    <dgm:pt modelId="{17726170-5F9E-41F7-A39C-6DFA9F737049}" type="parTrans" cxnId="{7322F4A1-34CF-48DB-99EF-01B9FAB12611}">
      <dgm:prSet/>
      <dgm:spPr/>
      <dgm:t>
        <a:bodyPr/>
        <a:lstStyle/>
        <a:p>
          <a:endParaRPr lang="en-GB"/>
        </a:p>
      </dgm:t>
    </dgm:pt>
    <dgm:pt modelId="{3B1C79F7-56E9-40F1-A63D-22DF2C4057AF}" type="sibTrans" cxnId="{7322F4A1-34CF-48DB-99EF-01B9FAB12611}">
      <dgm:prSet/>
      <dgm:spPr/>
      <dgm:t>
        <a:bodyPr/>
        <a:lstStyle/>
        <a:p>
          <a:endParaRPr lang="en-GB"/>
        </a:p>
      </dgm:t>
    </dgm:pt>
    <dgm:pt modelId="{4A7DDC7D-CFC4-44EB-97C5-6953A9175C6F}">
      <dgm:prSet phldrT="[Text]"/>
      <dgm:spPr/>
      <dgm:t>
        <a:bodyPr/>
        <a:lstStyle/>
        <a:p>
          <a:r>
            <a:rPr lang="en-GB" dirty="0"/>
            <a:t>Vectorization</a:t>
          </a:r>
        </a:p>
      </dgm:t>
    </dgm:pt>
    <dgm:pt modelId="{5F4C070D-AF8B-4638-9CAB-DF43D77A6F3B}" type="parTrans" cxnId="{3872A12E-66FE-4918-8D02-FF48D445BEF9}">
      <dgm:prSet/>
      <dgm:spPr/>
      <dgm:t>
        <a:bodyPr/>
        <a:lstStyle/>
        <a:p>
          <a:endParaRPr lang="en-GB"/>
        </a:p>
      </dgm:t>
    </dgm:pt>
    <dgm:pt modelId="{E9F2E403-179E-4F7C-8D53-02C2892FE032}" type="sibTrans" cxnId="{3872A12E-66FE-4918-8D02-FF48D445BEF9}">
      <dgm:prSet/>
      <dgm:spPr/>
      <dgm:t>
        <a:bodyPr/>
        <a:lstStyle/>
        <a:p>
          <a:endParaRPr lang="en-GB"/>
        </a:p>
      </dgm:t>
    </dgm:pt>
    <dgm:pt modelId="{DF6BA0AB-ECA0-42A0-922E-D4313B47B542}">
      <dgm:prSet phldrT="[Text]"/>
      <dgm:spPr/>
      <dgm:t>
        <a:bodyPr/>
        <a:lstStyle/>
        <a:p>
          <a:r>
            <a:rPr lang="en-GB" dirty="0"/>
            <a:t>Cleaning</a:t>
          </a:r>
        </a:p>
      </dgm:t>
    </dgm:pt>
    <dgm:pt modelId="{853B450D-AD6D-499F-BB85-B9527F6964AE}" type="parTrans" cxnId="{42408290-F752-45A0-B0A7-B76A65B5F0A4}">
      <dgm:prSet/>
      <dgm:spPr/>
      <dgm:t>
        <a:bodyPr/>
        <a:lstStyle/>
        <a:p>
          <a:endParaRPr lang="en-GB"/>
        </a:p>
      </dgm:t>
    </dgm:pt>
    <dgm:pt modelId="{49BD5540-BF44-40A5-B1B6-CF0AA3BF7038}" type="sibTrans" cxnId="{42408290-F752-45A0-B0A7-B76A65B5F0A4}">
      <dgm:prSet/>
      <dgm:spPr/>
      <dgm:t>
        <a:bodyPr/>
        <a:lstStyle/>
        <a:p>
          <a:endParaRPr lang="en-GB"/>
        </a:p>
      </dgm:t>
    </dgm:pt>
    <dgm:pt modelId="{14CD4930-D16C-438C-9A62-F502F6792C6B}" type="pres">
      <dgm:prSet presAssocID="{CD24F6B4-01D8-465B-B68E-A6D0196B8E71}" presName="Name0" presStyleCnt="0">
        <dgm:presLayoutVars>
          <dgm:dir/>
          <dgm:resizeHandles val="exact"/>
        </dgm:presLayoutVars>
      </dgm:prSet>
      <dgm:spPr/>
    </dgm:pt>
    <dgm:pt modelId="{01E7FC04-E84F-4FE5-B6AC-1AFA7B9BF149}" type="pres">
      <dgm:prSet presAssocID="{CD24F6B4-01D8-465B-B68E-A6D0196B8E71}" presName="arrow" presStyleLbl="bgShp" presStyleIdx="0" presStyleCnt="1"/>
      <dgm:spPr/>
    </dgm:pt>
    <dgm:pt modelId="{ECCDB8BD-EAEF-460A-BEB9-F448F81727AF}" type="pres">
      <dgm:prSet presAssocID="{CD24F6B4-01D8-465B-B68E-A6D0196B8E71}" presName="points" presStyleCnt="0"/>
      <dgm:spPr/>
    </dgm:pt>
    <dgm:pt modelId="{D21AE59E-C499-4C5F-A8DB-701D816E2635}" type="pres">
      <dgm:prSet presAssocID="{DF6BA0AB-ECA0-42A0-922E-D4313B47B542}" presName="compositeA" presStyleCnt="0"/>
      <dgm:spPr/>
    </dgm:pt>
    <dgm:pt modelId="{F1F02C34-4E19-4B85-A4DB-82F2EBFD6F0F}" type="pres">
      <dgm:prSet presAssocID="{DF6BA0AB-ECA0-42A0-922E-D4313B47B542}" presName="textA" presStyleLbl="revTx" presStyleIdx="0" presStyleCnt="4">
        <dgm:presLayoutVars>
          <dgm:bulletEnabled val="1"/>
        </dgm:presLayoutVars>
      </dgm:prSet>
      <dgm:spPr/>
    </dgm:pt>
    <dgm:pt modelId="{914FB062-188E-4B8F-B7FF-7E9D3A7F6A4D}" type="pres">
      <dgm:prSet presAssocID="{DF6BA0AB-ECA0-42A0-922E-D4313B47B542}" presName="circleA" presStyleLbl="node1" presStyleIdx="0" presStyleCnt="4"/>
      <dgm:spPr/>
    </dgm:pt>
    <dgm:pt modelId="{BB8262C1-3FF7-4730-B999-A18F9ABF31A1}" type="pres">
      <dgm:prSet presAssocID="{DF6BA0AB-ECA0-42A0-922E-D4313B47B542}" presName="spaceA" presStyleCnt="0"/>
      <dgm:spPr/>
    </dgm:pt>
    <dgm:pt modelId="{03CCF33B-AD45-4934-8B13-1C3D097155FC}" type="pres">
      <dgm:prSet presAssocID="{49BD5540-BF44-40A5-B1B6-CF0AA3BF7038}" presName="space" presStyleCnt="0"/>
      <dgm:spPr/>
    </dgm:pt>
    <dgm:pt modelId="{5447CE1F-28E1-404D-9E7F-59CE882D9B31}" type="pres">
      <dgm:prSet presAssocID="{6C2625DB-F662-4482-9407-A8C9E0007313}" presName="compositeB" presStyleCnt="0"/>
      <dgm:spPr/>
    </dgm:pt>
    <dgm:pt modelId="{0AEBFD46-5631-481C-BA88-0E8525663A2C}" type="pres">
      <dgm:prSet presAssocID="{6C2625DB-F662-4482-9407-A8C9E0007313}" presName="textB" presStyleLbl="revTx" presStyleIdx="1" presStyleCnt="4">
        <dgm:presLayoutVars>
          <dgm:bulletEnabled val="1"/>
        </dgm:presLayoutVars>
      </dgm:prSet>
      <dgm:spPr/>
    </dgm:pt>
    <dgm:pt modelId="{6545B759-AA47-42DB-A941-2D9368F4009E}" type="pres">
      <dgm:prSet presAssocID="{6C2625DB-F662-4482-9407-A8C9E0007313}" presName="circleB" presStyleLbl="node1" presStyleIdx="1" presStyleCnt="4"/>
      <dgm:spPr/>
    </dgm:pt>
    <dgm:pt modelId="{4D46257E-135C-4C5A-A9B5-320E8EE3A9B8}" type="pres">
      <dgm:prSet presAssocID="{6C2625DB-F662-4482-9407-A8C9E0007313}" presName="spaceB" presStyleCnt="0"/>
      <dgm:spPr/>
    </dgm:pt>
    <dgm:pt modelId="{1BFBCE3D-4B36-40BD-901A-E1648841D8E0}" type="pres">
      <dgm:prSet presAssocID="{17AEE9DB-9FED-429A-9C83-9930E7DFF1F0}" presName="space" presStyleCnt="0"/>
      <dgm:spPr/>
    </dgm:pt>
    <dgm:pt modelId="{B26E5230-F581-401C-A9D1-0FB0E42DF4AA}" type="pres">
      <dgm:prSet presAssocID="{CB3ECEF8-67D4-4BD5-9B63-DCB279B4E847}" presName="compositeA" presStyleCnt="0"/>
      <dgm:spPr/>
    </dgm:pt>
    <dgm:pt modelId="{CF3F2BF9-3315-43BE-B283-954FEC4C0D33}" type="pres">
      <dgm:prSet presAssocID="{CB3ECEF8-67D4-4BD5-9B63-DCB279B4E847}" presName="textA" presStyleLbl="revTx" presStyleIdx="2" presStyleCnt="4">
        <dgm:presLayoutVars>
          <dgm:bulletEnabled val="1"/>
        </dgm:presLayoutVars>
      </dgm:prSet>
      <dgm:spPr/>
    </dgm:pt>
    <dgm:pt modelId="{31E2F73A-FBBA-495F-B969-5148C5146C56}" type="pres">
      <dgm:prSet presAssocID="{CB3ECEF8-67D4-4BD5-9B63-DCB279B4E847}" presName="circleA" presStyleLbl="node1" presStyleIdx="2" presStyleCnt="4"/>
      <dgm:spPr/>
    </dgm:pt>
    <dgm:pt modelId="{D6574F3A-83AA-4066-B5B0-8A8EBA906ED8}" type="pres">
      <dgm:prSet presAssocID="{CB3ECEF8-67D4-4BD5-9B63-DCB279B4E847}" presName="spaceA" presStyleCnt="0"/>
      <dgm:spPr/>
    </dgm:pt>
    <dgm:pt modelId="{0B2C993C-DD52-4968-AF5D-CA6959C72C5D}" type="pres">
      <dgm:prSet presAssocID="{3B1C79F7-56E9-40F1-A63D-22DF2C4057AF}" presName="space" presStyleCnt="0"/>
      <dgm:spPr/>
    </dgm:pt>
    <dgm:pt modelId="{7FA0F982-8996-4690-BF67-BA46623DF927}" type="pres">
      <dgm:prSet presAssocID="{4A7DDC7D-CFC4-44EB-97C5-6953A9175C6F}" presName="compositeB" presStyleCnt="0"/>
      <dgm:spPr/>
    </dgm:pt>
    <dgm:pt modelId="{F56E4EBC-26D9-48F9-94CA-EE2971565972}" type="pres">
      <dgm:prSet presAssocID="{4A7DDC7D-CFC4-44EB-97C5-6953A9175C6F}" presName="textB" presStyleLbl="revTx" presStyleIdx="3" presStyleCnt="4">
        <dgm:presLayoutVars>
          <dgm:bulletEnabled val="1"/>
        </dgm:presLayoutVars>
      </dgm:prSet>
      <dgm:spPr/>
    </dgm:pt>
    <dgm:pt modelId="{AAB80CA9-38B9-409A-9265-AB93B45F72D3}" type="pres">
      <dgm:prSet presAssocID="{4A7DDC7D-CFC4-44EB-97C5-6953A9175C6F}" presName="circleB" presStyleLbl="node1" presStyleIdx="3" presStyleCnt="4"/>
      <dgm:spPr/>
    </dgm:pt>
    <dgm:pt modelId="{97013C13-DBB1-4EDD-8DAA-4DEBBCCE8387}" type="pres">
      <dgm:prSet presAssocID="{4A7DDC7D-CFC4-44EB-97C5-6953A9175C6F}" presName="spaceB" presStyleCnt="0"/>
      <dgm:spPr/>
    </dgm:pt>
  </dgm:ptLst>
  <dgm:cxnLst>
    <dgm:cxn modelId="{08112002-6118-4EAB-8BFE-9C05483D7DC4}" srcId="{CD24F6B4-01D8-465B-B68E-A6D0196B8E71}" destId="{6C2625DB-F662-4482-9407-A8C9E0007313}" srcOrd="1" destOrd="0" parTransId="{52ED63EE-02CE-4C71-840A-DC006989A96B}" sibTransId="{17AEE9DB-9FED-429A-9C83-9930E7DFF1F0}"/>
    <dgm:cxn modelId="{3872A12E-66FE-4918-8D02-FF48D445BEF9}" srcId="{CD24F6B4-01D8-465B-B68E-A6D0196B8E71}" destId="{4A7DDC7D-CFC4-44EB-97C5-6953A9175C6F}" srcOrd="3" destOrd="0" parTransId="{5F4C070D-AF8B-4638-9CAB-DF43D77A6F3B}" sibTransId="{E9F2E403-179E-4F7C-8D53-02C2892FE032}"/>
    <dgm:cxn modelId="{D849682F-D651-491C-9FDE-7FF650898FAD}" type="presOf" srcId="{CD24F6B4-01D8-465B-B68E-A6D0196B8E71}" destId="{14CD4930-D16C-438C-9A62-F502F6792C6B}" srcOrd="0" destOrd="0" presId="urn:microsoft.com/office/officeart/2005/8/layout/hProcess11"/>
    <dgm:cxn modelId="{5AFD724B-6871-4ABC-B4B6-1B427F26288A}" type="presOf" srcId="{4A7DDC7D-CFC4-44EB-97C5-6953A9175C6F}" destId="{F56E4EBC-26D9-48F9-94CA-EE2971565972}" srcOrd="0" destOrd="0" presId="urn:microsoft.com/office/officeart/2005/8/layout/hProcess11"/>
    <dgm:cxn modelId="{E4E8B283-1E97-4CA6-B7C6-CD577DC8E43B}" type="presOf" srcId="{CB3ECEF8-67D4-4BD5-9B63-DCB279B4E847}" destId="{CF3F2BF9-3315-43BE-B283-954FEC4C0D33}" srcOrd="0" destOrd="0" presId="urn:microsoft.com/office/officeart/2005/8/layout/hProcess11"/>
    <dgm:cxn modelId="{552EAD8B-4761-4389-9606-F1C9FA7060B5}" type="presOf" srcId="{DF6BA0AB-ECA0-42A0-922E-D4313B47B542}" destId="{F1F02C34-4E19-4B85-A4DB-82F2EBFD6F0F}" srcOrd="0" destOrd="0" presId="urn:microsoft.com/office/officeart/2005/8/layout/hProcess11"/>
    <dgm:cxn modelId="{42408290-F752-45A0-B0A7-B76A65B5F0A4}" srcId="{CD24F6B4-01D8-465B-B68E-A6D0196B8E71}" destId="{DF6BA0AB-ECA0-42A0-922E-D4313B47B542}" srcOrd="0" destOrd="0" parTransId="{853B450D-AD6D-499F-BB85-B9527F6964AE}" sibTransId="{49BD5540-BF44-40A5-B1B6-CF0AA3BF7038}"/>
    <dgm:cxn modelId="{7322F4A1-34CF-48DB-99EF-01B9FAB12611}" srcId="{CD24F6B4-01D8-465B-B68E-A6D0196B8E71}" destId="{CB3ECEF8-67D4-4BD5-9B63-DCB279B4E847}" srcOrd="2" destOrd="0" parTransId="{17726170-5F9E-41F7-A39C-6DFA9F737049}" sibTransId="{3B1C79F7-56E9-40F1-A63D-22DF2C4057AF}"/>
    <dgm:cxn modelId="{F80222C7-06F1-4865-9D67-322701BC89AC}" type="presOf" srcId="{6C2625DB-F662-4482-9407-A8C9E0007313}" destId="{0AEBFD46-5631-481C-BA88-0E8525663A2C}" srcOrd="0" destOrd="0" presId="urn:microsoft.com/office/officeart/2005/8/layout/hProcess11"/>
    <dgm:cxn modelId="{E37C5FB8-F5C2-40A7-A99A-05C7CA51E296}" type="presParOf" srcId="{14CD4930-D16C-438C-9A62-F502F6792C6B}" destId="{01E7FC04-E84F-4FE5-B6AC-1AFA7B9BF149}" srcOrd="0" destOrd="0" presId="urn:microsoft.com/office/officeart/2005/8/layout/hProcess11"/>
    <dgm:cxn modelId="{F1724144-5DDA-49E0-9A5B-CEED8AF35140}" type="presParOf" srcId="{14CD4930-D16C-438C-9A62-F502F6792C6B}" destId="{ECCDB8BD-EAEF-460A-BEB9-F448F81727AF}" srcOrd="1" destOrd="0" presId="urn:microsoft.com/office/officeart/2005/8/layout/hProcess11"/>
    <dgm:cxn modelId="{D42165D4-028C-4044-A50B-602B6FD603B3}" type="presParOf" srcId="{ECCDB8BD-EAEF-460A-BEB9-F448F81727AF}" destId="{D21AE59E-C499-4C5F-A8DB-701D816E2635}" srcOrd="0" destOrd="0" presId="urn:microsoft.com/office/officeart/2005/8/layout/hProcess11"/>
    <dgm:cxn modelId="{3022C53F-E136-4290-8F53-93F30E9AB94D}" type="presParOf" srcId="{D21AE59E-C499-4C5F-A8DB-701D816E2635}" destId="{F1F02C34-4E19-4B85-A4DB-82F2EBFD6F0F}" srcOrd="0" destOrd="0" presId="urn:microsoft.com/office/officeart/2005/8/layout/hProcess11"/>
    <dgm:cxn modelId="{7B7E183B-0B34-48DF-89A2-8A5252C5751B}" type="presParOf" srcId="{D21AE59E-C499-4C5F-A8DB-701D816E2635}" destId="{914FB062-188E-4B8F-B7FF-7E9D3A7F6A4D}" srcOrd="1" destOrd="0" presId="urn:microsoft.com/office/officeart/2005/8/layout/hProcess11"/>
    <dgm:cxn modelId="{A1E9919F-38DB-444F-968C-365388DE7CD2}" type="presParOf" srcId="{D21AE59E-C499-4C5F-A8DB-701D816E2635}" destId="{BB8262C1-3FF7-4730-B999-A18F9ABF31A1}" srcOrd="2" destOrd="0" presId="urn:microsoft.com/office/officeart/2005/8/layout/hProcess11"/>
    <dgm:cxn modelId="{CF23D23B-518D-450B-B074-5DC22485F30E}" type="presParOf" srcId="{ECCDB8BD-EAEF-460A-BEB9-F448F81727AF}" destId="{03CCF33B-AD45-4934-8B13-1C3D097155FC}" srcOrd="1" destOrd="0" presId="urn:microsoft.com/office/officeart/2005/8/layout/hProcess11"/>
    <dgm:cxn modelId="{CDF3F169-15AD-4B31-9D9B-B53B405CDFFA}" type="presParOf" srcId="{ECCDB8BD-EAEF-460A-BEB9-F448F81727AF}" destId="{5447CE1F-28E1-404D-9E7F-59CE882D9B31}" srcOrd="2" destOrd="0" presId="urn:microsoft.com/office/officeart/2005/8/layout/hProcess11"/>
    <dgm:cxn modelId="{CA6C570E-3633-44A4-9BB0-64F4E1AD9941}" type="presParOf" srcId="{5447CE1F-28E1-404D-9E7F-59CE882D9B31}" destId="{0AEBFD46-5631-481C-BA88-0E8525663A2C}" srcOrd="0" destOrd="0" presId="urn:microsoft.com/office/officeart/2005/8/layout/hProcess11"/>
    <dgm:cxn modelId="{9B1AA837-4462-4CC7-BC29-1211EDBCC078}" type="presParOf" srcId="{5447CE1F-28E1-404D-9E7F-59CE882D9B31}" destId="{6545B759-AA47-42DB-A941-2D9368F4009E}" srcOrd="1" destOrd="0" presId="urn:microsoft.com/office/officeart/2005/8/layout/hProcess11"/>
    <dgm:cxn modelId="{E0F6617C-430F-4353-B011-04309794FE72}" type="presParOf" srcId="{5447CE1F-28E1-404D-9E7F-59CE882D9B31}" destId="{4D46257E-135C-4C5A-A9B5-320E8EE3A9B8}" srcOrd="2" destOrd="0" presId="urn:microsoft.com/office/officeart/2005/8/layout/hProcess11"/>
    <dgm:cxn modelId="{DBFB2E1A-0340-4A87-863B-FD37CDA443FD}" type="presParOf" srcId="{ECCDB8BD-EAEF-460A-BEB9-F448F81727AF}" destId="{1BFBCE3D-4B36-40BD-901A-E1648841D8E0}" srcOrd="3" destOrd="0" presId="urn:microsoft.com/office/officeart/2005/8/layout/hProcess11"/>
    <dgm:cxn modelId="{0C2B50C0-D4D6-4BE3-8DE0-3046460DBB4A}" type="presParOf" srcId="{ECCDB8BD-EAEF-460A-BEB9-F448F81727AF}" destId="{B26E5230-F581-401C-A9D1-0FB0E42DF4AA}" srcOrd="4" destOrd="0" presId="urn:microsoft.com/office/officeart/2005/8/layout/hProcess11"/>
    <dgm:cxn modelId="{3B55597A-F88A-4D64-A3E2-5859FEEE3689}" type="presParOf" srcId="{B26E5230-F581-401C-A9D1-0FB0E42DF4AA}" destId="{CF3F2BF9-3315-43BE-B283-954FEC4C0D33}" srcOrd="0" destOrd="0" presId="urn:microsoft.com/office/officeart/2005/8/layout/hProcess11"/>
    <dgm:cxn modelId="{2FCD0894-A416-4FB9-92A6-4FD7D8F3EA85}" type="presParOf" srcId="{B26E5230-F581-401C-A9D1-0FB0E42DF4AA}" destId="{31E2F73A-FBBA-495F-B969-5148C5146C56}" srcOrd="1" destOrd="0" presId="urn:microsoft.com/office/officeart/2005/8/layout/hProcess11"/>
    <dgm:cxn modelId="{6F718965-1B91-40B5-A27A-61F631FE89D2}" type="presParOf" srcId="{B26E5230-F581-401C-A9D1-0FB0E42DF4AA}" destId="{D6574F3A-83AA-4066-B5B0-8A8EBA906ED8}" srcOrd="2" destOrd="0" presId="urn:microsoft.com/office/officeart/2005/8/layout/hProcess11"/>
    <dgm:cxn modelId="{6CCA4792-F14D-4B73-ADBB-B506005C8788}" type="presParOf" srcId="{ECCDB8BD-EAEF-460A-BEB9-F448F81727AF}" destId="{0B2C993C-DD52-4968-AF5D-CA6959C72C5D}" srcOrd="5" destOrd="0" presId="urn:microsoft.com/office/officeart/2005/8/layout/hProcess11"/>
    <dgm:cxn modelId="{66B1AC86-4BE8-49CD-9CDF-3326704935BB}" type="presParOf" srcId="{ECCDB8BD-EAEF-460A-BEB9-F448F81727AF}" destId="{7FA0F982-8996-4690-BF67-BA46623DF927}" srcOrd="6" destOrd="0" presId="urn:microsoft.com/office/officeart/2005/8/layout/hProcess11"/>
    <dgm:cxn modelId="{10A2857C-789D-4909-BF78-4C215EA9FF27}" type="presParOf" srcId="{7FA0F982-8996-4690-BF67-BA46623DF927}" destId="{F56E4EBC-26D9-48F9-94CA-EE2971565972}" srcOrd="0" destOrd="0" presId="urn:microsoft.com/office/officeart/2005/8/layout/hProcess11"/>
    <dgm:cxn modelId="{BFC84116-DDC1-4A26-BFC6-B09394723F9D}" type="presParOf" srcId="{7FA0F982-8996-4690-BF67-BA46623DF927}" destId="{AAB80CA9-38B9-409A-9265-AB93B45F72D3}" srcOrd="1" destOrd="0" presId="urn:microsoft.com/office/officeart/2005/8/layout/hProcess11"/>
    <dgm:cxn modelId="{75A20561-46C2-49C5-9331-782C67B909ED}" type="presParOf" srcId="{7FA0F982-8996-4690-BF67-BA46623DF927}" destId="{97013C13-DBB1-4EDD-8DAA-4DEBBCCE838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7FC04-E84F-4FE5-B6AC-1AFA7B9BF149}">
      <dsp:nvSpPr>
        <dsp:cNvPr id="0" name=""/>
        <dsp:cNvSpPr/>
      </dsp:nvSpPr>
      <dsp:spPr>
        <a:xfrm>
          <a:off x="0" y="1415669"/>
          <a:ext cx="7447661" cy="18875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02C34-4E19-4B85-A4DB-82F2EBFD6F0F}">
      <dsp:nvSpPr>
        <dsp:cNvPr id="0" name=""/>
        <dsp:cNvSpPr/>
      </dsp:nvSpPr>
      <dsp:spPr>
        <a:xfrm>
          <a:off x="3354" y="0"/>
          <a:ext cx="1613538" cy="188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Cleaning</a:t>
          </a:r>
        </a:p>
      </dsp:txBody>
      <dsp:txXfrm>
        <a:off x="3354" y="0"/>
        <a:ext cx="1613538" cy="1887559"/>
      </dsp:txXfrm>
    </dsp:sp>
    <dsp:sp modelId="{914FB062-188E-4B8F-B7FF-7E9D3A7F6A4D}">
      <dsp:nvSpPr>
        <dsp:cNvPr id="0" name=""/>
        <dsp:cNvSpPr/>
      </dsp:nvSpPr>
      <dsp:spPr>
        <a:xfrm>
          <a:off x="574179" y="2123504"/>
          <a:ext cx="471889" cy="471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BFD46-5631-481C-BA88-0E8525663A2C}">
      <dsp:nvSpPr>
        <dsp:cNvPr id="0" name=""/>
        <dsp:cNvSpPr/>
      </dsp:nvSpPr>
      <dsp:spPr>
        <a:xfrm>
          <a:off x="1697570" y="2831338"/>
          <a:ext cx="1613538" cy="188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Tokenization</a:t>
          </a:r>
        </a:p>
      </dsp:txBody>
      <dsp:txXfrm>
        <a:off x="1697570" y="2831338"/>
        <a:ext cx="1613538" cy="1887559"/>
      </dsp:txXfrm>
    </dsp:sp>
    <dsp:sp modelId="{6545B759-AA47-42DB-A941-2D9368F4009E}">
      <dsp:nvSpPr>
        <dsp:cNvPr id="0" name=""/>
        <dsp:cNvSpPr/>
      </dsp:nvSpPr>
      <dsp:spPr>
        <a:xfrm>
          <a:off x="2268394" y="2123504"/>
          <a:ext cx="471889" cy="471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F2BF9-3315-43BE-B283-954FEC4C0D33}">
      <dsp:nvSpPr>
        <dsp:cNvPr id="0" name=""/>
        <dsp:cNvSpPr/>
      </dsp:nvSpPr>
      <dsp:spPr>
        <a:xfrm>
          <a:off x="3391785" y="0"/>
          <a:ext cx="1613538" cy="188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Lemmatization</a:t>
          </a:r>
        </a:p>
      </dsp:txBody>
      <dsp:txXfrm>
        <a:off x="3391785" y="0"/>
        <a:ext cx="1613538" cy="1887559"/>
      </dsp:txXfrm>
    </dsp:sp>
    <dsp:sp modelId="{31E2F73A-FBBA-495F-B969-5148C5146C56}">
      <dsp:nvSpPr>
        <dsp:cNvPr id="0" name=""/>
        <dsp:cNvSpPr/>
      </dsp:nvSpPr>
      <dsp:spPr>
        <a:xfrm>
          <a:off x="3962610" y="2123504"/>
          <a:ext cx="471889" cy="471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E4EBC-26D9-48F9-94CA-EE2971565972}">
      <dsp:nvSpPr>
        <dsp:cNvPr id="0" name=""/>
        <dsp:cNvSpPr/>
      </dsp:nvSpPr>
      <dsp:spPr>
        <a:xfrm>
          <a:off x="5086001" y="2831338"/>
          <a:ext cx="1613538" cy="188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Vectorization</a:t>
          </a:r>
        </a:p>
      </dsp:txBody>
      <dsp:txXfrm>
        <a:off x="5086001" y="2831338"/>
        <a:ext cx="1613538" cy="1887559"/>
      </dsp:txXfrm>
    </dsp:sp>
    <dsp:sp modelId="{AAB80CA9-38B9-409A-9265-AB93B45F72D3}">
      <dsp:nvSpPr>
        <dsp:cNvPr id="0" name=""/>
        <dsp:cNvSpPr/>
      </dsp:nvSpPr>
      <dsp:spPr>
        <a:xfrm>
          <a:off x="5656825" y="2123504"/>
          <a:ext cx="471889" cy="471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4A213A3-10E9-421F-81BE-56E0786AB515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10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8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9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7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8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79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44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B84B19-1A00-4EDB-8425-E1827A377364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6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0076A27-8146-4F75-9851-A83577C6FD8A}" type="datetime2">
              <a:rPr lang="en-US" smtClean="0"/>
              <a:t>Friday, September 25,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5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1B4749-8657-4280-8A06-49850E2D4268}"/>
              </a:ext>
            </a:extLst>
          </p:cNvPr>
          <p:cNvSpPr/>
          <p:nvPr/>
        </p:nvSpPr>
        <p:spPr>
          <a:xfrm>
            <a:off x="8210400" y="0"/>
            <a:ext cx="3981600" cy="6858000"/>
          </a:xfrm>
          <a:prstGeom prst="rect">
            <a:avLst/>
          </a:prstGeom>
          <a:solidFill>
            <a:srgbClr val="5A68A7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D55B7-E967-4190-B5F0-A2F5ABE5F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463" y="1170534"/>
            <a:ext cx="4852853" cy="2258462"/>
          </a:xfrm>
        </p:spPr>
        <p:txBody>
          <a:bodyPr anchor="t">
            <a:normAutofit/>
          </a:bodyPr>
          <a:lstStyle/>
          <a:p>
            <a:pPr algn="ctr"/>
            <a:r>
              <a:rPr lang="en-GB" sz="13800" dirty="0">
                <a:solidFill>
                  <a:schemeClr val="accent1"/>
                </a:solidFill>
                <a:latin typeface="Gisha" panose="020B0604020202020204" pitchFamily="34" charset="-79"/>
                <a:ea typeface="Gadugi" panose="020B0502040204020203" pitchFamily="34" charset="0"/>
                <a:cs typeface="Gisha" panose="020B0604020202020204" pitchFamily="34" charset="-79"/>
              </a:rPr>
              <a:t>HOA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FD8A1-4CF2-4CFA-AFCA-80AF97863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286" y="2747872"/>
            <a:ext cx="4623210" cy="1362250"/>
          </a:xfrm>
        </p:spPr>
        <p:txBody>
          <a:bodyPr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GB" sz="2800" dirty="0">
                <a:solidFill>
                  <a:schemeClr val="accent1"/>
                </a:solidFill>
              </a:rPr>
              <a:t>The chatbot made to help you with Mental Health Issues</a:t>
            </a:r>
          </a:p>
        </p:txBody>
      </p:sp>
      <p:pic>
        <p:nvPicPr>
          <p:cNvPr id="10" name="Picture 9" descr="Two cute robots">
            <a:extLst>
              <a:ext uri="{FF2B5EF4-FFF2-40B4-BE49-F238E27FC236}">
                <a16:creationId xmlns:a16="http://schemas.microsoft.com/office/drawing/2014/main" id="{3CBAEC2A-C1C3-46CE-B98D-560D939D8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7" t="18984" r="3317"/>
          <a:stretch/>
        </p:blipFill>
        <p:spPr>
          <a:xfrm>
            <a:off x="5348970" y="650970"/>
            <a:ext cx="5556053" cy="5556053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21AD6-0C4B-4456-8868-38DEE1789940}"/>
              </a:ext>
            </a:extLst>
          </p:cNvPr>
          <p:cNvSpPr txBox="1"/>
          <p:nvPr/>
        </p:nvSpPr>
        <p:spPr>
          <a:xfrm>
            <a:off x="674665" y="5418295"/>
            <a:ext cx="3986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dirty="0"/>
              <a:t>Sarah Busson</a:t>
            </a:r>
          </a:p>
          <a:p>
            <a:pPr algn="ctr">
              <a:spcAft>
                <a:spcPts val="600"/>
              </a:spcAft>
            </a:pPr>
            <a:r>
              <a:rPr lang="en-GB" dirty="0" err="1"/>
              <a:t>Ironhack</a:t>
            </a:r>
            <a:r>
              <a:rPr lang="en-GB" dirty="0"/>
              <a:t>  Amsterdam</a:t>
            </a:r>
          </a:p>
          <a:p>
            <a:pPr algn="ctr">
              <a:spcAft>
                <a:spcPts val="600"/>
              </a:spcAft>
            </a:pPr>
            <a:r>
              <a:rPr lang="en-GB" dirty="0"/>
              <a:t>Data Analytics – Cohort 07/20</a:t>
            </a:r>
          </a:p>
        </p:txBody>
      </p:sp>
    </p:spTree>
    <p:extLst>
      <p:ext uri="{BB962C8B-B14F-4D97-AF65-F5344CB8AC3E}">
        <p14:creationId xmlns:p14="http://schemas.microsoft.com/office/powerpoint/2010/main" val="190483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8CD552-9F0B-4F99-B928-591F7BAFF9D8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Chatbot and NLP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3 600 conversations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Dialogue Corpus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Vectorize on 1 000 most common words from corpus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DB0D71A-14C7-4DAD-84C9-DEB7294BB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606418"/>
              </p:ext>
            </p:extLst>
          </p:nvPr>
        </p:nvGraphicFramePr>
        <p:xfrm>
          <a:off x="390144" y="2657264"/>
          <a:ext cx="7447661" cy="471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Close-up of stacked books">
            <a:extLst>
              <a:ext uri="{FF2B5EF4-FFF2-40B4-BE49-F238E27FC236}">
                <a16:creationId xmlns:a16="http://schemas.microsoft.com/office/drawing/2014/main" id="{A700BE49-4672-4002-B87E-F667F32726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6" r="9453"/>
          <a:stretch/>
        </p:blipFill>
        <p:spPr>
          <a:xfrm>
            <a:off x="8209280" y="0"/>
            <a:ext cx="4210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1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8CD552-9F0B-4F99-B928-591F7BAFF9D8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Parameters: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3 600 conversations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18 outputs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85-15% split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Training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96%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0.07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Test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77%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0.95</a:t>
            </a:r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7D0C6ACC-A4E9-47C8-9EA0-0755B7219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7" y="335335"/>
            <a:ext cx="2514601" cy="2514601"/>
          </a:xfrm>
          <a:prstGeom prst="rect">
            <a:avLst/>
          </a:prstGeom>
        </p:spPr>
      </p:pic>
      <p:pic>
        <p:nvPicPr>
          <p:cNvPr id="11" name="Picture 10" descr="A close up of a newspaper&#10;&#10;Description automatically generated">
            <a:extLst>
              <a:ext uri="{FF2B5EF4-FFF2-40B4-BE49-F238E27FC236}">
                <a16:creationId xmlns:a16="http://schemas.microsoft.com/office/drawing/2014/main" id="{65FD14AB-D2EB-4DC9-810E-47ACB265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69" y="4003205"/>
            <a:ext cx="2514601" cy="2514601"/>
          </a:xfrm>
          <a:prstGeom prst="rect">
            <a:avLst/>
          </a:prstGeom>
        </p:spPr>
      </p:pic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91BFA3C5-B694-4B1D-A7AC-25A2234C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4003206"/>
            <a:ext cx="2514601" cy="2514601"/>
          </a:xfrm>
          <a:prstGeom prst="rect">
            <a:avLst/>
          </a:prstGeom>
        </p:spPr>
      </p:pic>
      <p:pic>
        <p:nvPicPr>
          <p:cNvPr id="15" name="Picture 14" descr="A close up of a newspaper&#10;&#10;Description automatically generated">
            <a:extLst>
              <a:ext uri="{FF2B5EF4-FFF2-40B4-BE49-F238E27FC236}">
                <a16:creationId xmlns:a16="http://schemas.microsoft.com/office/drawing/2014/main" id="{054758AF-2A0F-4DC2-961A-EFABDB59F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340194"/>
            <a:ext cx="2514601" cy="25146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170B3-451A-46D1-A4B9-54A3964F2DBE}"/>
              </a:ext>
            </a:extLst>
          </p:cNvPr>
          <p:cNvSpPr/>
          <p:nvPr/>
        </p:nvSpPr>
        <p:spPr>
          <a:xfrm>
            <a:off x="9020174" y="335336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DOMESTIC VIOLENCE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D93E4-E64D-4C81-92F7-28CC529A8745}"/>
              </a:ext>
            </a:extLst>
          </p:cNvPr>
          <p:cNvSpPr/>
          <p:nvPr/>
        </p:nvSpPr>
        <p:spPr>
          <a:xfrm>
            <a:off x="6372310" y="4003205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SELF-ESTEEM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875A6-FBB3-478C-9F7D-908F66DD4C5E}"/>
              </a:ext>
            </a:extLst>
          </p:cNvPr>
          <p:cNvSpPr/>
          <p:nvPr/>
        </p:nvSpPr>
        <p:spPr>
          <a:xfrm>
            <a:off x="6400797" y="335336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RELATIONSHIPS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E4721A-6EC5-4782-9113-F720F5A38941}"/>
              </a:ext>
            </a:extLst>
          </p:cNvPr>
          <p:cNvSpPr/>
          <p:nvPr/>
        </p:nvSpPr>
        <p:spPr>
          <a:xfrm>
            <a:off x="9020174" y="4003205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LGBTQ</a:t>
            </a:r>
          </a:p>
        </p:txBody>
      </p:sp>
    </p:spTree>
    <p:extLst>
      <p:ext uri="{BB962C8B-B14F-4D97-AF65-F5344CB8AC3E}">
        <p14:creationId xmlns:p14="http://schemas.microsoft.com/office/powerpoint/2010/main" val="7215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7D0C6ACC-A4E9-47C8-9EA0-0755B7219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7" y="335335"/>
            <a:ext cx="2514601" cy="2514601"/>
          </a:xfrm>
          <a:prstGeom prst="rect">
            <a:avLst/>
          </a:prstGeom>
        </p:spPr>
      </p:pic>
      <p:pic>
        <p:nvPicPr>
          <p:cNvPr id="11" name="Picture 10" descr="A close up of a newspaper&#10;&#10;Description automatically generated">
            <a:extLst>
              <a:ext uri="{FF2B5EF4-FFF2-40B4-BE49-F238E27FC236}">
                <a16:creationId xmlns:a16="http://schemas.microsoft.com/office/drawing/2014/main" id="{65FD14AB-D2EB-4DC9-810E-47ACB265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69" y="4003205"/>
            <a:ext cx="2514601" cy="2514601"/>
          </a:xfrm>
          <a:prstGeom prst="rect">
            <a:avLst/>
          </a:prstGeom>
        </p:spPr>
      </p:pic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91BFA3C5-B694-4B1D-A7AC-25A2234C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4003206"/>
            <a:ext cx="2514601" cy="2514601"/>
          </a:xfrm>
          <a:prstGeom prst="rect">
            <a:avLst/>
          </a:prstGeom>
        </p:spPr>
      </p:pic>
      <p:pic>
        <p:nvPicPr>
          <p:cNvPr id="15" name="Picture 14" descr="A close up of a newspaper&#10;&#10;Description automatically generated">
            <a:extLst>
              <a:ext uri="{FF2B5EF4-FFF2-40B4-BE49-F238E27FC236}">
                <a16:creationId xmlns:a16="http://schemas.microsoft.com/office/drawing/2014/main" id="{054758AF-2A0F-4DC2-961A-EFABDB59F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340194"/>
            <a:ext cx="2514601" cy="25146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170B3-451A-46D1-A4B9-54A3964F2DBE}"/>
              </a:ext>
            </a:extLst>
          </p:cNvPr>
          <p:cNvSpPr/>
          <p:nvPr/>
        </p:nvSpPr>
        <p:spPr>
          <a:xfrm>
            <a:off x="9020174" y="335336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DOMESTIC VIOLENCE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D93E4-E64D-4C81-92F7-28CC529A8745}"/>
              </a:ext>
            </a:extLst>
          </p:cNvPr>
          <p:cNvSpPr/>
          <p:nvPr/>
        </p:nvSpPr>
        <p:spPr>
          <a:xfrm>
            <a:off x="6372310" y="4003205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SELF-ESTEEM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E4721A-6EC5-4782-9113-F720F5A38941}"/>
              </a:ext>
            </a:extLst>
          </p:cNvPr>
          <p:cNvSpPr/>
          <p:nvPr/>
        </p:nvSpPr>
        <p:spPr>
          <a:xfrm>
            <a:off x="9020174" y="4003205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LGBTQ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CFCD8-34EE-406A-BE51-5132EEBBF4F7}"/>
              </a:ext>
            </a:extLst>
          </p:cNvPr>
          <p:cNvSpPr txBox="1"/>
          <p:nvPr/>
        </p:nvSpPr>
        <p:spPr>
          <a:xfrm>
            <a:off x="6677025" y="2798130"/>
            <a:ext cx="196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RELATIONSHIPS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73369C-1BE9-4014-AC20-43EE9607D225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Parameters: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3 600 conversations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18 outputs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85-15% split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Training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96%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0.07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Test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77%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0.95</a:t>
            </a:r>
          </a:p>
        </p:txBody>
      </p:sp>
    </p:spTree>
    <p:extLst>
      <p:ext uri="{BB962C8B-B14F-4D97-AF65-F5344CB8AC3E}">
        <p14:creationId xmlns:p14="http://schemas.microsoft.com/office/powerpoint/2010/main" val="3258525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7D0C6ACC-A4E9-47C8-9EA0-0755B7219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7" y="335335"/>
            <a:ext cx="2514601" cy="2514601"/>
          </a:xfrm>
          <a:prstGeom prst="rect">
            <a:avLst/>
          </a:prstGeom>
        </p:spPr>
      </p:pic>
      <p:pic>
        <p:nvPicPr>
          <p:cNvPr id="11" name="Picture 10" descr="A close up of a newspaper&#10;&#10;Description automatically generated">
            <a:extLst>
              <a:ext uri="{FF2B5EF4-FFF2-40B4-BE49-F238E27FC236}">
                <a16:creationId xmlns:a16="http://schemas.microsoft.com/office/drawing/2014/main" id="{65FD14AB-D2EB-4DC9-810E-47ACB265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69" y="4003205"/>
            <a:ext cx="2514601" cy="2514601"/>
          </a:xfrm>
          <a:prstGeom prst="rect">
            <a:avLst/>
          </a:prstGeom>
        </p:spPr>
      </p:pic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91BFA3C5-B694-4B1D-A7AC-25A2234C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4003206"/>
            <a:ext cx="2514601" cy="2514601"/>
          </a:xfrm>
          <a:prstGeom prst="rect">
            <a:avLst/>
          </a:prstGeom>
        </p:spPr>
      </p:pic>
      <p:pic>
        <p:nvPicPr>
          <p:cNvPr id="15" name="Picture 14" descr="A close up of a newspaper&#10;&#10;Description automatically generated">
            <a:extLst>
              <a:ext uri="{FF2B5EF4-FFF2-40B4-BE49-F238E27FC236}">
                <a16:creationId xmlns:a16="http://schemas.microsoft.com/office/drawing/2014/main" id="{054758AF-2A0F-4DC2-961A-EFABDB59F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340194"/>
            <a:ext cx="2514601" cy="25146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DD93E4-E64D-4C81-92F7-28CC529A8745}"/>
              </a:ext>
            </a:extLst>
          </p:cNvPr>
          <p:cNvSpPr/>
          <p:nvPr/>
        </p:nvSpPr>
        <p:spPr>
          <a:xfrm>
            <a:off x="6372310" y="4003205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SELF-ESTEEM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E4721A-6EC5-4782-9113-F720F5A38941}"/>
              </a:ext>
            </a:extLst>
          </p:cNvPr>
          <p:cNvSpPr/>
          <p:nvPr/>
        </p:nvSpPr>
        <p:spPr>
          <a:xfrm>
            <a:off x="9020174" y="4003205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LGBTQ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B34FF-662C-47EE-B089-B3EC420B8619}"/>
              </a:ext>
            </a:extLst>
          </p:cNvPr>
          <p:cNvSpPr txBox="1"/>
          <p:nvPr/>
        </p:nvSpPr>
        <p:spPr>
          <a:xfrm>
            <a:off x="6677025" y="2798130"/>
            <a:ext cx="196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F8104-C93F-44BF-A02E-C271B557C80A}"/>
              </a:ext>
            </a:extLst>
          </p:cNvPr>
          <p:cNvSpPr txBox="1"/>
          <p:nvPr/>
        </p:nvSpPr>
        <p:spPr>
          <a:xfrm>
            <a:off x="9077708" y="2853045"/>
            <a:ext cx="239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DOMESTIC VIOLENCE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A5750D-DF76-434F-B79C-48F11EDF4B0D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Parameters: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3 600 conversations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18 outputs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85-15% split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Training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96%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0.07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Test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77%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0.95</a:t>
            </a:r>
          </a:p>
        </p:txBody>
      </p:sp>
    </p:spTree>
    <p:extLst>
      <p:ext uri="{BB962C8B-B14F-4D97-AF65-F5344CB8AC3E}">
        <p14:creationId xmlns:p14="http://schemas.microsoft.com/office/powerpoint/2010/main" val="373117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7D0C6ACC-A4E9-47C8-9EA0-0755B7219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7" y="335335"/>
            <a:ext cx="2514601" cy="2514601"/>
          </a:xfrm>
          <a:prstGeom prst="rect">
            <a:avLst/>
          </a:prstGeom>
        </p:spPr>
      </p:pic>
      <p:pic>
        <p:nvPicPr>
          <p:cNvPr id="11" name="Picture 10" descr="A close up of a newspaper&#10;&#10;Description automatically generated">
            <a:extLst>
              <a:ext uri="{FF2B5EF4-FFF2-40B4-BE49-F238E27FC236}">
                <a16:creationId xmlns:a16="http://schemas.microsoft.com/office/drawing/2014/main" id="{65FD14AB-D2EB-4DC9-810E-47ACB265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69" y="4003205"/>
            <a:ext cx="2514601" cy="2514601"/>
          </a:xfrm>
          <a:prstGeom prst="rect">
            <a:avLst/>
          </a:prstGeom>
        </p:spPr>
      </p:pic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91BFA3C5-B694-4B1D-A7AC-25A2234C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4003206"/>
            <a:ext cx="2514601" cy="2514601"/>
          </a:xfrm>
          <a:prstGeom prst="rect">
            <a:avLst/>
          </a:prstGeom>
        </p:spPr>
      </p:pic>
      <p:pic>
        <p:nvPicPr>
          <p:cNvPr id="15" name="Picture 14" descr="A close up of a newspaper&#10;&#10;Description automatically generated">
            <a:extLst>
              <a:ext uri="{FF2B5EF4-FFF2-40B4-BE49-F238E27FC236}">
                <a16:creationId xmlns:a16="http://schemas.microsoft.com/office/drawing/2014/main" id="{054758AF-2A0F-4DC2-961A-EFABDB59F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340194"/>
            <a:ext cx="2514601" cy="25146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7E4721A-6EC5-4782-9113-F720F5A38941}"/>
              </a:ext>
            </a:extLst>
          </p:cNvPr>
          <p:cNvSpPr/>
          <p:nvPr/>
        </p:nvSpPr>
        <p:spPr>
          <a:xfrm>
            <a:off x="9020174" y="4003205"/>
            <a:ext cx="2514601" cy="251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LGBTQ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5334F-3DE7-4861-909A-74EB72315DD2}"/>
              </a:ext>
            </a:extLst>
          </p:cNvPr>
          <p:cNvSpPr txBox="1"/>
          <p:nvPr/>
        </p:nvSpPr>
        <p:spPr>
          <a:xfrm>
            <a:off x="6677025" y="2798130"/>
            <a:ext cx="196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1D9A5-1597-4FBE-AD6B-7FFD93DCD441}"/>
              </a:ext>
            </a:extLst>
          </p:cNvPr>
          <p:cNvSpPr txBox="1"/>
          <p:nvPr/>
        </p:nvSpPr>
        <p:spPr>
          <a:xfrm>
            <a:off x="9062849" y="2849936"/>
            <a:ext cx="2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DOMESTIC VIOLENCE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CFA97-3C3A-48A4-9D64-8ED989F4F765}"/>
              </a:ext>
            </a:extLst>
          </p:cNvPr>
          <p:cNvSpPr txBox="1"/>
          <p:nvPr/>
        </p:nvSpPr>
        <p:spPr>
          <a:xfrm>
            <a:off x="6677025" y="3644551"/>
            <a:ext cx="196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SELF-ESTEEM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D6167A-F488-445F-92DC-A2ACDE36F5FE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Parameters: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3 600 conversations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18 outputs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85-15% split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Training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96%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0.07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Test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77%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0.95</a:t>
            </a:r>
          </a:p>
        </p:txBody>
      </p:sp>
    </p:spTree>
    <p:extLst>
      <p:ext uri="{BB962C8B-B14F-4D97-AF65-F5344CB8AC3E}">
        <p14:creationId xmlns:p14="http://schemas.microsoft.com/office/powerpoint/2010/main" val="299467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7D0C6ACC-A4E9-47C8-9EA0-0755B7219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7" y="335335"/>
            <a:ext cx="2514601" cy="2514601"/>
          </a:xfrm>
          <a:prstGeom prst="rect">
            <a:avLst/>
          </a:prstGeom>
        </p:spPr>
      </p:pic>
      <p:pic>
        <p:nvPicPr>
          <p:cNvPr id="11" name="Picture 10" descr="A close up of a newspaper&#10;&#10;Description automatically generated">
            <a:extLst>
              <a:ext uri="{FF2B5EF4-FFF2-40B4-BE49-F238E27FC236}">
                <a16:creationId xmlns:a16="http://schemas.microsoft.com/office/drawing/2014/main" id="{65FD14AB-D2EB-4DC9-810E-47ACB265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69" y="4003205"/>
            <a:ext cx="2514601" cy="2514601"/>
          </a:xfrm>
          <a:prstGeom prst="rect">
            <a:avLst/>
          </a:prstGeom>
        </p:spPr>
      </p:pic>
      <p:pic>
        <p:nvPicPr>
          <p:cNvPr id="13" name="Picture 12" descr="A close up of a newspaper&#10;&#10;Description automatically generated">
            <a:extLst>
              <a:ext uri="{FF2B5EF4-FFF2-40B4-BE49-F238E27FC236}">
                <a16:creationId xmlns:a16="http://schemas.microsoft.com/office/drawing/2014/main" id="{91BFA3C5-B694-4B1D-A7AC-25A2234C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4003206"/>
            <a:ext cx="2514601" cy="2514601"/>
          </a:xfrm>
          <a:prstGeom prst="rect">
            <a:avLst/>
          </a:prstGeom>
        </p:spPr>
      </p:pic>
      <p:pic>
        <p:nvPicPr>
          <p:cNvPr id="15" name="Picture 14" descr="A close up of a newspaper&#10;&#10;Description automatically generated">
            <a:extLst>
              <a:ext uri="{FF2B5EF4-FFF2-40B4-BE49-F238E27FC236}">
                <a16:creationId xmlns:a16="http://schemas.microsoft.com/office/drawing/2014/main" id="{054758AF-2A0F-4DC2-961A-EFABDB59F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75" y="340194"/>
            <a:ext cx="2514601" cy="25146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5334F-3DE7-4861-909A-74EB72315DD2}"/>
              </a:ext>
            </a:extLst>
          </p:cNvPr>
          <p:cNvSpPr txBox="1"/>
          <p:nvPr/>
        </p:nvSpPr>
        <p:spPr>
          <a:xfrm>
            <a:off x="6677025" y="2798130"/>
            <a:ext cx="196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1D9A5-1597-4FBE-AD6B-7FFD93DCD441}"/>
              </a:ext>
            </a:extLst>
          </p:cNvPr>
          <p:cNvSpPr txBox="1"/>
          <p:nvPr/>
        </p:nvSpPr>
        <p:spPr>
          <a:xfrm>
            <a:off x="9062849" y="2849936"/>
            <a:ext cx="2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DOMESTIC VIOLENCE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CFA97-3C3A-48A4-9D64-8ED989F4F765}"/>
              </a:ext>
            </a:extLst>
          </p:cNvPr>
          <p:cNvSpPr txBox="1"/>
          <p:nvPr/>
        </p:nvSpPr>
        <p:spPr>
          <a:xfrm>
            <a:off x="6677025" y="3644551"/>
            <a:ext cx="196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SELF-ESTEEM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158F9-8802-4DDD-AA25-D2DA25146819}"/>
              </a:ext>
            </a:extLst>
          </p:cNvPr>
          <p:cNvSpPr txBox="1"/>
          <p:nvPr/>
        </p:nvSpPr>
        <p:spPr>
          <a:xfrm>
            <a:off x="9296402" y="3644551"/>
            <a:ext cx="196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LGBTQ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A1642F-AE04-4BDC-B16D-5BBFDE155316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Parameters: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3 600 conversations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18 outputs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85-15% split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Training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96%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0.07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Test set :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Accuracy : 77%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Loss : 0.95</a:t>
            </a:r>
          </a:p>
        </p:txBody>
      </p:sp>
    </p:spTree>
    <p:extLst>
      <p:ext uri="{BB962C8B-B14F-4D97-AF65-F5344CB8AC3E}">
        <p14:creationId xmlns:p14="http://schemas.microsoft.com/office/powerpoint/2010/main" val="225715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2707BAFC-B3CA-47CF-A8A6-39B4BFD71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2" r="636" b="10938"/>
          <a:stretch/>
        </p:blipFill>
        <p:spPr>
          <a:xfrm>
            <a:off x="1770770" y="0"/>
            <a:ext cx="8761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FD530-116B-422A-A9A0-236029265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03" y="1285196"/>
            <a:ext cx="960716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116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43EFC75-D61F-4CEA-9817-11CC8603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02F3DD-3E32-4AF8-BFA1-D131A6B4B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est_hoa_1" descr="A screenshot of a cell phon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41702E9-B30E-43BA-89DF-2B0296AB81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388" y="1666324"/>
            <a:ext cx="10619225" cy="35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5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699994-F930-4BD1-804C-3E97736C3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5E3040-CB0E-4155-9346-CDC038759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FAB24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9B8A3A-B280-4BA8-970B-7CAB2533F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9" r="1" b="1"/>
          <a:stretch/>
        </p:blipFill>
        <p:spPr>
          <a:xfrm>
            <a:off x="121731" y="376928"/>
            <a:ext cx="11948537" cy="61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9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E278-564B-458F-8AA2-9A7CF09F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A001-D545-42AF-AE2E-4DAB3BF5B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705187"/>
            <a:ext cx="10753725" cy="465328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Mental Health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Mental Health &amp; AI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Who is HOA ?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How does it work ?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Performance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Demo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Improvements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7" name="Picture 16" descr="Two cute robots">
            <a:extLst>
              <a:ext uri="{FF2B5EF4-FFF2-40B4-BE49-F238E27FC236}">
                <a16:creationId xmlns:a16="http://schemas.microsoft.com/office/drawing/2014/main" id="{0A118316-A9A7-46B8-976D-E242CC44F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0" r="42151"/>
          <a:stretch/>
        </p:blipFill>
        <p:spPr>
          <a:xfrm>
            <a:off x="8210400" y="-492646"/>
            <a:ext cx="3981600" cy="73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20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8CD552-9F0B-4F99-B928-591F7BAFF9D8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Develop an interface or integration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Train HOA &amp; the DL algorithm with more data</a:t>
            </a:r>
          </a:p>
          <a:p>
            <a:pPr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Use key words recognition </a:t>
            </a:r>
          </a:p>
          <a:p>
            <a:pPr lvl="5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Topics + Subtopics</a:t>
            </a:r>
          </a:p>
          <a:p>
            <a:pPr lvl="5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Better understanding of the subject</a:t>
            </a:r>
          </a:p>
          <a:p>
            <a:pPr lvl="5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More solutions</a:t>
            </a:r>
          </a:p>
          <a:p>
            <a:pPr lvl="5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More personal</a:t>
            </a:r>
          </a:p>
        </p:txBody>
      </p:sp>
      <p:pic>
        <p:nvPicPr>
          <p:cNvPr id="7" name="Picture 6" descr="Hand holding piece of white puzzle on blue background">
            <a:extLst>
              <a:ext uri="{FF2B5EF4-FFF2-40B4-BE49-F238E27FC236}">
                <a16:creationId xmlns:a16="http://schemas.microsoft.com/office/drawing/2014/main" id="{1AF9D9AB-5F5D-4699-857E-4F6346226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6" t="-74" r="19830" b="74"/>
          <a:stretch/>
        </p:blipFill>
        <p:spPr>
          <a:xfrm>
            <a:off x="8210400" y="-5080"/>
            <a:ext cx="461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2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BA3C97-96DC-42D7-B9C2-A0A8F9F64D37}"/>
              </a:ext>
            </a:extLst>
          </p:cNvPr>
          <p:cNvSpPr txBox="1">
            <a:spLocks/>
          </p:cNvSpPr>
          <p:nvPr/>
        </p:nvSpPr>
        <p:spPr>
          <a:xfrm>
            <a:off x="603504" y="770467"/>
            <a:ext cx="6608963" cy="1645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spc="-12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F854FE-0B1E-4902-A4C6-5DB97EC3E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0"/>
            <a:ext cx="46390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wo cute robots">
            <a:extLst>
              <a:ext uri="{FF2B5EF4-FFF2-40B4-BE49-F238E27FC236}">
                <a16:creationId xmlns:a16="http://schemas.microsoft.com/office/drawing/2014/main" id="{3CBAEC2A-C1C3-46CE-B98D-560D939D8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8" t="-184" r="6380" b="183"/>
          <a:stretch/>
        </p:blipFill>
        <p:spPr>
          <a:xfrm>
            <a:off x="8206454" y="-347241"/>
            <a:ext cx="4326023" cy="7216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5E06EA-96B0-49D7-A180-F1B5BD69E0F0}"/>
              </a:ext>
            </a:extLst>
          </p:cNvPr>
          <p:cNvSpPr/>
          <p:nvPr/>
        </p:nvSpPr>
        <p:spPr>
          <a:xfrm>
            <a:off x="6946874" y="0"/>
            <a:ext cx="12610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FD8A1-4CF2-4CFA-AFCA-80AF97863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3169920"/>
            <a:ext cx="6885431" cy="268287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HOA is not functional yet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For DL and Chatbot, dataset is too little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NN model doesn’t need many features to be good</a:t>
            </a:r>
          </a:p>
        </p:txBody>
      </p:sp>
    </p:spTree>
    <p:extLst>
      <p:ext uri="{BB962C8B-B14F-4D97-AF65-F5344CB8AC3E}">
        <p14:creationId xmlns:p14="http://schemas.microsoft.com/office/powerpoint/2010/main" val="171221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cute robots">
            <a:extLst>
              <a:ext uri="{FF2B5EF4-FFF2-40B4-BE49-F238E27FC236}">
                <a16:creationId xmlns:a16="http://schemas.microsoft.com/office/drawing/2014/main" id="{EF8D79E6-886C-49E8-94B3-1DAB13AC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D83605-38B8-4110-A56B-84E87AB84F01}"/>
              </a:ext>
            </a:extLst>
          </p:cNvPr>
          <p:cNvSpPr txBox="1"/>
          <p:nvPr/>
        </p:nvSpPr>
        <p:spPr>
          <a:xfrm>
            <a:off x="518160" y="568960"/>
            <a:ext cx="740664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Thank you !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Do you have 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96100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BC44-EDCC-44B4-B540-A0471D0F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Mental Health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4602-48BA-4B8E-ACE6-B671A67C1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Psychological well-being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Affect how we feel, think and act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Change mood and behaviour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Brain factors and/or life experiences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1 out of 8 people is facing mental disorder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1 suicide every 40 seconds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Disorders remain poorly understood by ourselves</a:t>
            </a:r>
            <a:endParaRPr lang="en-GB" dirty="0">
              <a:solidFill>
                <a:srgbClr val="1D3D63"/>
              </a:solidFill>
              <a:latin typeface="Lato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GB" dirty="0"/>
          </a:p>
        </p:txBody>
      </p:sp>
      <p:pic>
        <p:nvPicPr>
          <p:cNvPr id="5" name="Picture 4" descr="Two hikers helping one another up a rock">
            <a:extLst>
              <a:ext uri="{FF2B5EF4-FFF2-40B4-BE49-F238E27FC236}">
                <a16:creationId xmlns:a16="http://schemas.microsoft.com/office/drawing/2014/main" id="{DA8282A5-390E-4F9D-9FF9-0AD60CED1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3" r="44363"/>
          <a:stretch/>
        </p:blipFill>
        <p:spPr>
          <a:xfrm>
            <a:off x="8209280" y="0"/>
            <a:ext cx="3982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9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Health &amp; AI</a:t>
            </a:r>
          </a:p>
        </p:txBody>
      </p:sp>
      <p:pic>
        <p:nvPicPr>
          <p:cNvPr id="18" name="Content Placeholder 17" descr="Electronic components on a white background">
            <a:extLst>
              <a:ext uri="{FF2B5EF4-FFF2-40B4-BE49-F238E27FC236}">
                <a16:creationId xmlns:a16="http://schemas.microsoft.com/office/drawing/2014/main" id="{319A747D-E76D-4F7E-B0F9-78B892AF2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0"/>
          <a:stretch/>
        </p:blipFill>
        <p:spPr>
          <a:xfrm>
            <a:off x="8210400" y="0"/>
            <a:ext cx="3981600" cy="6962641"/>
          </a:xfr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8CD552-9F0B-4F99-B928-591F7BAFF9D8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441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Diagnosis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 Natural Language Processing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 Facial recognition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Help make sure patients stay active in their self-care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Chatbots 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Deliver first hand solution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Redirect to the right specialist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Initial support if not ready to open up</a:t>
            </a:r>
          </a:p>
        </p:txBody>
      </p:sp>
    </p:spTree>
    <p:extLst>
      <p:ext uri="{BB962C8B-B14F-4D97-AF65-F5344CB8AC3E}">
        <p14:creationId xmlns:p14="http://schemas.microsoft.com/office/powerpoint/2010/main" val="135790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is HOA 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8CD552-9F0B-4F99-B928-591F7BAFF9D8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45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HOA doesn’t replace a therapist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Maintain a conversation to recognize a pattern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Gives back an appropriate solution </a:t>
            </a:r>
          </a:p>
          <a:p>
            <a:pPr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Combination of technologies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Conversational Chatbot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NLP 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Deep Learning Neural Network</a:t>
            </a:r>
          </a:p>
          <a:p>
            <a:pPr lvl="5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API + DB connection</a:t>
            </a:r>
          </a:p>
        </p:txBody>
      </p:sp>
      <p:pic>
        <p:nvPicPr>
          <p:cNvPr id="4" name="Picture 3" descr="Cute yellow robot">
            <a:extLst>
              <a:ext uri="{FF2B5EF4-FFF2-40B4-BE49-F238E27FC236}">
                <a16:creationId xmlns:a16="http://schemas.microsoft.com/office/drawing/2014/main" id="{58F1CDE7-7193-4E12-BDC1-ED766F7DF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1" r="4547"/>
          <a:stretch/>
        </p:blipFill>
        <p:spPr>
          <a:xfrm>
            <a:off x="8210400" y="-1"/>
            <a:ext cx="465044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2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 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40EEF6E-1038-4084-84CA-2F11B7A3C29E}"/>
              </a:ext>
            </a:extLst>
          </p:cNvPr>
          <p:cNvSpPr/>
          <p:nvPr/>
        </p:nvSpPr>
        <p:spPr>
          <a:xfrm>
            <a:off x="6756401" y="674052"/>
            <a:ext cx="4531836" cy="184584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solidFill>
                  <a:schemeClr val="bg1"/>
                </a:solidFill>
              </a:rPr>
              <a:t>Trained on dialogue corpus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Return best match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Continuous learning – save conversation in SQL DB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DC58E22-4D8E-4F13-B493-5317389BB2AF}"/>
              </a:ext>
            </a:extLst>
          </p:cNvPr>
          <p:cNvSpPr/>
          <p:nvPr/>
        </p:nvSpPr>
        <p:spPr>
          <a:xfrm>
            <a:off x="6756399" y="4365732"/>
            <a:ext cx="4531836" cy="199273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Output based</a:t>
            </a:r>
          </a:p>
          <a:p>
            <a:pPr algn="ctr"/>
            <a:r>
              <a:rPr lang="en-GB" sz="2200" dirty="0"/>
              <a:t>Return answer from medical website via API connection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32286A3-D361-4DE3-83A0-828CCC92199B}"/>
              </a:ext>
            </a:extLst>
          </p:cNvPr>
          <p:cNvSpPr/>
          <p:nvPr/>
        </p:nvSpPr>
        <p:spPr>
          <a:xfrm>
            <a:off x="903765" y="2519892"/>
            <a:ext cx="4531836" cy="199273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Sequential </a:t>
            </a:r>
            <a:r>
              <a:rPr lang="en-GB" sz="2200" dirty="0" err="1"/>
              <a:t>Tensorflow</a:t>
            </a:r>
            <a:r>
              <a:rPr lang="en-GB" sz="2200" dirty="0"/>
              <a:t> model</a:t>
            </a:r>
          </a:p>
          <a:p>
            <a:pPr algn="ctr"/>
            <a:r>
              <a:rPr lang="en-GB" sz="2200" dirty="0"/>
              <a:t>Vectorized corpus from online client-therapist forum</a:t>
            </a:r>
          </a:p>
          <a:p>
            <a:pPr algn="ctr"/>
            <a:r>
              <a:rPr lang="en-GB" sz="2200" dirty="0"/>
              <a:t>Return 1 – 3 most likely topics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E6BE8-3BBD-4875-AFDB-ECADF87D5C34}"/>
              </a:ext>
            </a:extLst>
          </p:cNvPr>
          <p:cNvSpPr/>
          <p:nvPr/>
        </p:nvSpPr>
        <p:spPr>
          <a:xfrm>
            <a:off x="7030162" y="804226"/>
            <a:ext cx="3984309" cy="1585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CHATBOT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003018-290B-4179-BA6A-C74AB747B594}"/>
              </a:ext>
            </a:extLst>
          </p:cNvPr>
          <p:cNvSpPr/>
          <p:nvPr/>
        </p:nvSpPr>
        <p:spPr>
          <a:xfrm>
            <a:off x="1096248" y="2723513"/>
            <a:ext cx="4146870" cy="1585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DL NN TOPIC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ACC82B-5B5B-422C-8FDA-EC24A2B8057A}"/>
              </a:ext>
            </a:extLst>
          </p:cNvPr>
          <p:cNvSpPr/>
          <p:nvPr/>
        </p:nvSpPr>
        <p:spPr>
          <a:xfrm>
            <a:off x="6802356" y="4569353"/>
            <a:ext cx="4439920" cy="1585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API - DB</a:t>
            </a:r>
          </a:p>
        </p:txBody>
      </p:sp>
    </p:spTree>
    <p:extLst>
      <p:ext uri="{BB962C8B-B14F-4D97-AF65-F5344CB8AC3E}">
        <p14:creationId xmlns:p14="http://schemas.microsoft.com/office/powerpoint/2010/main" val="32414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 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40EEF6E-1038-4084-84CA-2F11B7A3C29E}"/>
              </a:ext>
            </a:extLst>
          </p:cNvPr>
          <p:cNvSpPr/>
          <p:nvPr/>
        </p:nvSpPr>
        <p:spPr>
          <a:xfrm>
            <a:off x="6756401" y="674052"/>
            <a:ext cx="4531836" cy="184584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solidFill>
                  <a:schemeClr val="bg1"/>
                </a:solidFill>
              </a:rPr>
              <a:t>Trained on dialogue corpus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Return best match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Continuous learning – save conversation in SQL DB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DC58E22-4D8E-4F13-B493-5317389BB2AF}"/>
              </a:ext>
            </a:extLst>
          </p:cNvPr>
          <p:cNvSpPr/>
          <p:nvPr/>
        </p:nvSpPr>
        <p:spPr>
          <a:xfrm>
            <a:off x="6756399" y="4365732"/>
            <a:ext cx="4531836" cy="199273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Output based</a:t>
            </a:r>
          </a:p>
          <a:p>
            <a:pPr algn="ctr"/>
            <a:r>
              <a:rPr lang="en-GB" sz="2200" dirty="0"/>
              <a:t>Return answer from medical website via API connection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32286A3-D361-4DE3-83A0-828CCC92199B}"/>
              </a:ext>
            </a:extLst>
          </p:cNvPr>
          <p:cNvSpPr/>
          <p:nvPr/>
        </p:nvSpPr>
        <p:spPr>
          <a:xfrm>
            <a:off x="903765" y="2519892"/>
            <a:ext cx="4531836" cy="199273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Sequential </a:t>
            </a:r>
            <a:r>
              <a:rPr lang="en-GB" sz="2200" dirty="0" err="1"/>
              <a:t>Tensorflow</a:t>
            </a:r>
            <a:r>
              <a:rPr lang="en-GB" sz="2200" dirty="0"/>
              <a:t> model</a:t>
            </a:r>
          </a:p>
          <a:p>
            <a:pPr algn="ctr"/>
            <a:r>
              <a:rPr lang="en-GB" sz="2200" dirty="0"/>
              <a:t>Vectorized corpus from online client-therapist forum</a:t>
            </a:r>
          </a:p>
          <a:p>
            <a:pPr algn="ctr"/>
            <a:r>
              <a:rPr lang="en-GB" sz="2200" dirty="0"/>
              <a:t>Return 1 – 3 most likely topics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003018-290B-4179-BA6A-C74AB747B594}"/>
              </a:ext>
            </a:extLst>
          </p:cNvPr>
          <p:cNvSpPr/>
          <p:nvPr/>
        </p:nvSpPr>
        <p:spPr>
          <a:xfrm>
            <a:off x="1096248" y="2723513"/>
            <a:ext cx="4146870" cy="1585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DL NN TOPIC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ACC82B-5B5B-422C-8FDA-EC24A2B8057A}"/>
              </a:ext>
            </a:extLst>
          </p:cNvPr>
          <p:cNvSpPr/>
          <p:nvPr/>
        </p:nvSpPr>
        <p:spPr>
          <a:xfrm>
            <a:off x="6802356" y="4569353"/>
            <a:ext cx="4439920" cy="1585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API - DB</a:t>
            </a:r>
          </a:p>
        </p:txBody>
      </p:sp>
    </p:spTree>
    <p:extLst>
      <p:ext uri="{BB962C8B-B14F-4D97-AF65-F5344CB8AC3E}">
        <p14:creationId xmlns:p14="http://schemas.microsoft.com/office/powerpoint/2010/main" val="371296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 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40EEF6E-1038-4084-84CA-2F11B7A3C29E}"/>
              </a:ext>
            </a:extLst>
          </p:cNvPr>
          <p:cNvSpPr/>
          <p:nvPr/>
        </p:nvSpPr>
        <p:spPr>
          <a:xfrm>
            <a:off x="6756401" y="674052"/>
            <a:ext cx="4531836" cy="184584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solidFill>
                  <a:schemeClr val="bg1"/>
                </a:solidFill>
              </a:rPr>
              <a:t>Trained on dialogue corpus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Return best match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Continuous learning – save conversation in SQL DB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DC58E22-4D8E-4F13-B493-5317389BB2AF}"/>
              </a:ext>
            </a:extLst>
          </p:cNvPr>
          <p:cNvSpPr/>
          <p:nvPr/>
        </p:nvSpPr>
        <p:spPr>
          <a:xfrm>
            <a:off x="6756399" y="4365732"/>
            <a:ext cx="4531836" cy="199273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Output based</a:t>
            </a:r>
          </a:p>
          <a:p>
            <a:pPr algn="ctr"/>
            <a:r>
              <a:rPr lang="en-GB" sz="2200" dirty="0"/>
              <a:t>Return answer from medical website via API connection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32286A3-D361-4DE3-83A0-828CCC92199B}"/>
              </a:ext>
            </a:extLst>
          </p:cNvPr>
          <p:cNvSpPr/>
          <p:nvPr/>
        </p:nvSpPr>
        <p:spPr>
          <a:xfrm>
            <a:off x="903765" y="2519892"/>
            <a:ext cx="4531836" cy="199273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Sequential </a:t>
            </a:r>
            <a:r>
              <a:rPr lang="en-GB" sz="2200" dirty="0" err="1"/>
              <a:t>Tensorflow</a:t>
            </a:r>
            <a:r>
              <a:rPr lang="en-GB" sz="2200" dirty="0"/>
              <a:t> model</a:t>
            </a:r>
          </a:p>
          <a:p>
            <a:pPr algn="ctr"/>
            <a:r>
              <a:rPr lang="en-GB" sz="2200" dirty="0"/>
              <a:t>Vectorized corpus from online client-therapist forum</a:t>
            </a:r>
          </a:p>
          <a:p>
            <a:pPr algn="ctr"/>
            <a:r>
              <a:rPr lang="en-GB" sz="2200" dirty="0"/>
              <a:t>Return 1 – 3 most likely topics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ACC82B-5B5B-422C-8FDA-EC24A2B8057A}"/>
              </a:ext>
            </a:extLst>
          </p:cNvPr>
          <p:cNvSpPr/>
          <p:nvPr/>
        </p:nvSpPr>
        <p:spPr>
          <a:xfrm>
            <a:off x="6802356" y="4569353"/>
            <a:ext cx="4439920" cy="1585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/>
              <a:t>API - DB</a:t>
            </a:r>
          </a:p>
        </p:txBody>
      </p:sp>
    </p:spTree>
    <p:extLst>
      <p:ext uri="{BB962C8B-B14F-4D97-AF65-F5344CB8AC3E}">
        <p14:creationId xmlns:p14="http://schemas.microsoft.com/office/powerpoint/2010/main" val="70284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77E1-3CA3-4581-BEAC-F1F5D74B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 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40EEF6E-1038-4084-84CA-2F11B7A3C29E}"/>
              </a:ext>
            </a:extLst>
          </p:cNvPr>
          <p:cNvSpPr/>
          <p:nvPr/>
        </p:nvSpPr>
        <p:spPr>
          <a:xfrm>
            <a:off x="6756401" y="674052"/>
            <a:ext cx="4531836" cy="184584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solidFill>
                  <a:schemeClr val="bg1"/>
                </a:solidFill>
              </a:rPr>
              <a:t>Trained on dialogue corpus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Return best match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Continuous learning – save conversation in SQL DB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DC58E22-4D8E-4F13-B493-5317389BB2AF}"/>
              </a:ext>
            </a:extLst>
          </p:cNvPr>
          <p:cNvSpPr/>
          <p:nvPr/>
        </p:nvSpPr>
        <p:spPr>
          <a:xfrm>
            <a:off x="6756399" y="4365732"/>
            <a:ext cx="4531836" cy="199273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Linked to NN output</a:t>
            </a:r>
          </a:p>
          <a:p>
            <a:pPr algn="ctr"/>
            <a:r>
              <a:rPr lang="en-GB" sz="2200" dirty="0"/>
              <a:t>Return answer from medical website via API connection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32286A3-D361-4DE3-83A0-828CCC92199B}"/>
              </a:ext>
            </a:extLst>
          </p:cNvPr>
          <p:cNvSpPr/>
          <p:nvPr/>
        </p:nvSpPr>
        <p:spPr>
          <a:xfrm>
            <a:off x="903765" y="2519892"/>
            <a:ext cx="4531836" cy="199273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Sequential </a:t>
            </a:r>
            <a:r>
              <a:rPr lang="en-GB" sz="2200" dirty="0" err="1"/>
              <a:t>Tensorflow</a:t>
            </a:r>
            <a:r>
              <a:rPr lang="en-GB" sz="2200" dirty="0"/>
              <a:t> model</a:t>
            </a:r>
          </a:p>
          <a:p>
            <a:pPr algn="ctr"/>
            <a:r>
              <a:rPr lang="en-GB" sz="2200" dirty="0"/>
              <a:t>Vectorized corpus from online client-therapist forum</a:t>
            </a:r>
          </a:p>
          <a:p>
            <a:pPr algn="ctr"/>
            <a:r>
              <a:rPr lang="en-GB" sz="2200" dirty="0"/>
              <a:t>Return 1 – 3 most likely topics</a:t>
            </a:r>
          </a:p>
        </p:txBody>
      </p:sp>
    </p:spTree>
    <p:extLst>
      <p:ext uri="{BB962C8B-B14F-4D97-AF65-F5344CB8AC3E}">
        <p14:creationId xmlns:p14="http://schemas.microsoft.com/office/powerpoint/2010/main" val="44137401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665</Words>
  <Application>Microsoft Office PowerPoint</Application>
  <PresentationFormat>Widescreen</PresentationFormat>
  <Paragraphs>181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 Light</vt:lpstr>
      <vt:lpstr>Courier New</vt:lpstr>
      <vt:lpstr>Gisha</vt:lpstr>
      <vt:lpstr>Lato</vt:lpstr>
      <vt:lpstr>Metropolitan</vt:lpstr>
      <vt:lpstr>HOA</vt:lpstr>
      <vt:lpstr>Table of contents</vt:lpstr>
      <vt:lpstr>Mental Health</vt:lpstr>
      <vt:lpstr>Mental Health &amp; AI</vt:lpstr>
      <vt:lpstr>Who is HOA ?</vt:lpstr>
      <vt:lpstr>How does it work ?</vt:lpstr>
      <vt:lpstr>How does it work ?</vt:lpstr>
      <vt:lpstr>How does it work ?</vt:lpstr>
      <vt:lpstr>How does it work ?</vt:lpstr>
      <vt:lpstr>Performance</vt:lpstr>
      <vt:lpstr>Performance</vt:lpstr>
      <vt:lpstr>Performance</vt:lpstr>
      <vt:lpstr>Performance</vt:lpstr>
      <vt:lpstr>Performance</vt:lpstr>
      <vt:lpstr>Performance</vt:lpstr>
      <vt:lpstr>PowerPoint Presentation</vt:lpstr>
      <vt:lpstr>DEMO</vt:lpstr>
      <vt:lpstr>PowerPoint Presentation</vt:lpstr>
      <vt:lpstr>PowerPoint Presentation</vt:lpstr>
      <vt:lpstr>Improvements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HOA</dc:title>
  <dc:creator>Sarah Busson</dc:creator>
  <cp:lastModifiedBy>Sarah Busson</cp:lastModifiedBy>
  <cp:revision>9</cp:revision>
  <dcterms:created xsi:type="dcterms:W3CDTF">2020-09-25T09:07:35Z</dcterms:created>
  <dcterms:modified xsi:type="dcterms:W3CDTF">2020-09-25T13:23:18Z</dcterms:modified>
</cp:coreProperties>
</file>